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61" r:id="rId5"/>
    <p:sldId id="284" r:id="rId6"/>
    <p:sldId id="270" r:id="rId7"/>
    <p:sldId id="272" r:id="rId8"/>
    <p:sldId id="281" r:id="rId9"/>
    <p:sldId id="280" r:id="rId10"/>
    <p:sldId id="271" r:id="rId11"/>
    <p:sldId id="275" r:id="rId12"/>
    <p:sldId id="285" r:id="rId13"/>
    <p:sldId id="278" r:id="rId14"/>
    <p:sldId id="274" r:id="rId15"/>
    <p:sldId id="279" r:id="rId16"/>
    <p:sldId id="276" r:id="rId17"/>
    <p:sldId id="283" r:id="rId18"/>
    <p:sldId id="282" r:id="rId19"/>
    <p:sldId id="263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80517" autoAdjust="0"/>
  </p:normalViewPr>
  <p:slideViewPr>
    <p:cSldViewPr snapToGrid="0">
      <p:cViewPr varScale="1">
        <p:scale>
          <a:sx n="89" d="100"/>
          <a:sy n="89" d="100"/>
        </p:scale>
        <p:origin x="17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27/01/2025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DevOpsCulture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à tous</a:t>
            </a:r>
            <a:br>
              <a:rPr lang="fr-FR" dirty="0"/>
            </a:br>
            <a:r>
              <a:rPr lang="fr-FR" dirty="0"/>
              <a:t>J’espère que vous êtes bien installé pour ce </a:t>
            </a:r>
            <a:r>
              <a:rPr lang="fr-FR" dirty="0" err="1"/>
              <a:t>meetup</a:t>
            </a:r>
            <a:r>
              <a:rPr lang="fr-FR" dirty="0"/>
              <a:t> qui va parler du </a:t>
            </a:r>
            <a:r>
              <a:rPr lang="fr-FR" dirty="0" err="1"/>
              <a:t>Devops</a:t>
            </a:r>
            <a:r>
              <a:rPr lang="fr-FR" dirty="0"/>
              <a:t> et d’une Application </a:t>
            </a:r>
            <a:r>
              <a:rPr lang="fr-FR" dirty="0" err="1"/>
              <a:t>NextJS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483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code extrêmement simple à partager avec les autres projets , il n’y a aucune adhérence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504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Préparer une branche sur vitrine-</a:t>
            </a:r>
            <a:r>
              <a:rPr lang="fr-FR" dirty="0" err="1"/>
              <a:t>next</a:t>
            </a:r>
            <a:br>
              <a:rPr lang="fr-FR" dirty="0"/>
            </a:br>
            <a:r>
              <a:rPr lang="fr-FR" dirty="0"/>
              <a:t>être sur la page </a:t>
            </a:r>
            <a:r>
              <a:rPr lang="fr-FR" dirty="0" err="1"/>
              <a:t>Page;tsx</a:t>
            </a:r>
            <a:br>
              <a:rPr lang="fr-FR" dirty="0"/>
            </a:br>
            <a:r>
              <a:rPr lang="fr-FR" dirty="0"/>
              <a:t>dans l’historique, avoir </a:t>
            </a:r>
          </a:p>
          <a:p>
            <a:r>
              <a:rPr lang="fr-FR" dirty="0"/>
              <a:t> </a:t>
            </a:r>
            <a:r>
              <a:rPr lang="en-US" dirty="0"/>
              <a:t>git commit -am "feat(SCRUM-7): un test </a:t>
            </a:r>
            <a:r>
              <a:rPr lang="en-US" dirty="0" err="1"/>
              <a:t>en</a:t>
            </a:r>
            <a:r>
              <a:rPr lang="en-US" dirty="0"/>
              <a:t> live"; git push --set-upstream origin scrum7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694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rappeler ces chiffres ? </a:t>
            </a:r>
            <a:br>
              <a:rPr lang="fr-FR" dirty="0"/>
            </a:br>
            <a:r>
              <a:rPr lang="fr-FR" dirty="0"/>
              <a:t>Et bien si parce que si de  tel volumes humains et  financiers sont en jeu , un outil qui  un apporte un gain net de productivité de 20%</a:t>
            </a:r>
            <a:br>
              <a:rPr lang="fr-FR" dirty="0"/>
            </a:br>
            <a:r>
              <a:rPr lang="fr-FR" dirty="0"/>
              <a:t>alors il vaut son pesant d’or ……surtout si il est gratuit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98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Je vais essayer de faire une définition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automatique qui testera votre code  avant de le transmettre au reste de l’équipe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qui déploie automatiquement la production de la journée sur l’environnement de l’équipe de teste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2.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Une équipe système ne peut pas comprendre pleinement l’impact de tel ou tel amélioration qui est demandée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développeur ne peut pas comprendre pleinement la charge de travail demandée à une équipe système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endParaRPr lang="fr-FR" dirty="0"/>
          </a:p>
          <a:p>
            <a:r>
              <a:rPr lang="fr-FR" dirty="0"/>
              <a:t>3.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hlinkClick r:id="rId3"/>
              </a:rPr>
              <a:t>https://martinfowler.com/bliki/DevOpsCulture.html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313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terrain d’installation  On veut obtenir une machine Hébergé  dans une VM </a:t>
            </a:r>
            <a:r>
              <a:rPr lang="fr-FR" dirty="0" err="1"/>
              <a:t>digitalOcean</a:t>
            </a:r>
            <a:r>
              <a:rPr lang="fr-FR" dirty="0"/>
              <a:t> , va comporter </a:t>
            </a:r>
          </a:p>
          <a:p>
            <a:r>
              <a:rPr lang="fr-FR" dirty="0"/>
              <a:t>-un serveur Node </a:t>
            </a:r>
            <a:r>
              <a:rPr lang="fr-FR" dirty="0" err="1"/>
              <a:t>Js</a:t>
            </a:r>
            <a:r>
              <a:rPr lang="fr-FR" dirty="0"/>
              <a:t> tout équipé</a:t>
            </a:r>
          </a:p>
          <a:p>
            <a:r>
              <a:rPr lang="fr-FR" dirty="0"/>
              <a:t>-un processus capable d’exécuter une </a:t>
            </a:r>
            <a:r>
              <a:rPr lang="fr-FR" dirty="0" err="1"/>
              <a:t>Github</a:t>
            </a:r>
            <a:r>
              <a:rPr lang="fr-FR" dirty="0"/>
              <a:t> action </a:t>
            </a:r>
          </a:p>
          <a:p>
            <a:r>
              <a:rPr lang="fr-FR" dirty="0"/>
              <a:t>Et tout l’attirail d’un serveur web , filesystem, firewall …. Process manager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</a:t>
            </a:r>
          </a:p>
          <a:p>
            <a:r>
              <a:rPr lang="fr-FR" dirty="0"/>
              <a:t>….Sans intervention d’un opérateur ….grâce à la </a:t>
            </a:r>
            <a:r>
              <a:rPr lang="fr-FR" dirty="0" err="1"/>
              <a:t>github</a:t>
            </a:r>
            <a:r>
              <a:rPr lang="fr-FR" dirty="0"/>
              <a:t> action.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Grace à un script simple , l’application Ansible  va être capable , en quelques secondes , de transformer la VM vide de digital </a:t>
            </a:r>
            <a:r>
              <a:rPr lang="fr-FR" dirty="0" err="1"/>
              <a:t>Ocean</a:t>
            </a:r>
            <a:r>
              <a:rPr lang="fr-FR" dirty="0"/>
              <a:t> , en machine cible</a:t>
            </a:r>
            <a:br>
              <a:rPr lang="fr-FR" dirty="0"/>
            </a:b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On:</a:t>
            </a:r>
          </a:p>
          <a:p>
            <a:r>
              <a:rPr lang="fr-FR" b="0" dirty="0"/>
              <a:t>Le ou les évènements qui déclenchent le script</a:t>
            </a:r>
            <a:br>
              <a:rPr lang="fr-FR" b="0" dirty="0"/>
            </a:br>
            <a:r>
              <a:rPr lang="fr-FR" b="0" dirty="0"/>
              <a:t>Des combinaisons incroyablement </a:t>
            </a:r>
            <a:r>
              <a:rPr lang="fr-FR" b="0" dirty="0" err="1"/>
              <a:t>richent</a:t>
            </a:r>
            <a:r>
              <a:rPr lang="fr-FR" b="0" dirty="0"/>
              <a:t> sont disponibles </a:t>
            </a:r>
          </a:p>
          <a:p>
            <a:r>
              <a:rPr lang="fr-FR" b="0" dirty="0"/>
              <a:t>Ex: lorsqu’on ferme une PR , lorsqu’on </a:t>
            </a:r>
            <a:r>
              <a:rPr lang="fr-FR" b="0" dirty="0" err="1"/>
              <a:t>cree</a:t>
            </a:r>
            <a:r>
              <a:rPr lang="fr-FR" b="0" dirty="0"/>
              <a:t> un label ….</a:t>
            </a:r>
          </a:p>
          <a:p>
            <a:endParaRPr lang="fr-FR" b="1" dirty="0"/>
          </a:p>
          <a:p>
            <a:r>
              <a:rPr lang="fr-FR" b="1" dirty="0"/>
              <a:t>Runs-on:</a:t>
            </a:r>
            <a:br>
              <a:rPr lang="fr-FR" dirty="0"/>
            </a:br>
            <a:r>
              <a:rPr lang="fr-FR" dirty="0"/>
              <a:t>Une VM classique hébergée sur le serveur </a:t>
            </a:r>
            <a:r>
              <a:rPr lang="fr-FR" dirty="0" err="1"/>
              <a:t>Github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Une machine plus puissante proposée par </a:t>
            </a:r>
            <a:r>
              <a:rPr lang="fr-FR" dirty="0" err="1"/>
              <a:t>Github</a:t>
            </a:r>
            <a:r>
              <a:rPr lang="fr-FR" dirty="0"/>
              <a:t> et intitulée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runner</a:t>
            </a:r>
            <a:br>
              <a:rPr lang="fr-FR" dirty="0"/>
            </a:br>
            <a:r>
              <a:rPr lang="fr-FR" dirty="0"/>
              <a:t>Une machine gérée par le propriétaire du repo  </a:t>
            </a:r>
          </a:p>
          <a:p>
            <a:endParaRPr lang="fr-FR" dirty="0"/>
          </a:p>
          <a:p>
            <a:r>
              <a:rPr lang="fr-FR" b="1" dirty="0"/>
              <a:t>Les actions à déclencher:</a:t>
            </a:r>
          </a:p>
          <a:p>
            <a:r>
              <a:rPr lang="fr-FR" b="1" dirty="0"/>
              <a:t>Ici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014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 sur le sprint</a:t>
            </a:r>
            <a:br>
              <a:rPr lang="fr-FR" dirty="0"/>
            </a:br>
            <a:r>
              <a:rPr lang="fr-FR" dirty="0"/>
              <a:t>ajouter un ticket</a:t>
            </a:r>
          </a:p>
          <a:p>
            <a:r>
              <a:rPr lang="fr-FR" dirty="0"/>
              <a:t>Faire une PR</a:t>
            </a:r>
          </a:p>
          <a:p>
            <a:r>
              <a:rPr lang="fr-FR" dirty="0"/>
              <a:t>Merge la PR </a:t>
            </a:r>
          </a:p>
          <a:p>
            <a:r>
              <a:rPr lang="fr-FR" dirty="0"/>
              <a:t>Regarder le </a:t>
            </a:r>
            <a:r>
              <a:rPr lang="fr-FR" dirty="0" err="1"/>
              <a:t>wo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8.png"/><Relationship Id="rId18" Type="http://schemas.openxmlformats.org/officeDocument/2006/relationships/image" Target="../media/image3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43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52.png"/><Relationship Id="rId10" Type="http://schemas.openxmlformats.org/officeDocument/2006/relationships/image" Target="../media/image21.svg"/><Relationship Id="rId19" Type="http://schemas.openxmlformats.org/officeDocument/2006/relationships/image" Target="../media/image53.png"/><Relationship Id="rId4" Type="http://schemas.openxmlformats.org/officeDocument/2006/relationships/image" Target="../media/image17.svg"/><Relationship Id="rId9" Type="http://schemas.openxmlformats.org/officeDocument/2006/relationships/image" Target="../media/image20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5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14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17.svg"/><Relationship Id="rId10" Type="http://schemas.openxmlformats.org/officeDocument/2006/relationships/image" Target="../media/image21.svg"/><Relationship Id="rId19" Type="http://schemas.openxmlformats.org/officeDocument/2006/relationships/image" Target="../media/image26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5" Type="http://schemas.openxmlformats.org/officeDocument/2006/relationships/image" Target="../media/image29.png"/><Relationship Id="rId10" Type="http://schemas.openxmlformats.org/officeDocument/2006/relationships/image" Target="../media/image13.svg"/><Relationship Id="rId4" Type="http://schemas.openxmlformats.org/officeDocument/2006/relationships/image" Target="../media/image15.svg"/><Relationship Id="rId9" Type="http://schemas.openxmlformats.org/officeDocument/2006/relationships/image" Target="../media/image12.pn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0.png"/><Relationship Id="rId1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12" Type="http://schemas.openxmlformats.org/officeDocument/2006/relationships/image" Target="../media/image15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10" Type="http://schemas.openxmlformats.org/officeDocument/2006/relationships/image" Target="../media/image17.svg"/><Relationship Id="rId19" Type="http://schemas.openxmlformats.org/officeDocument/2006/relationships/image" Target="../media/image36.svg"/><Relationship Id="rId4" Type="http://schemas.openxmlformats.org/officeDocument/2006/relationships/image" Target="../media/image13.svg"/><Relationship Id="rId9" Type="http://schemas.openxmlformats.org/officeDocument/2006/relationships/image" Target="../media/image1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hyperlink" Target="https://github.com/dirakkk/vitrine-support-meetup/blob/main/demo-jenkins-lts/demo.webm?raw=true" TargetMode="External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hyperlink" Target="https://github.com/dirakkk/vitrine-support-meetup/blob/main/demo-jenkins-2.53/demo.webm?raw=true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hyperlink" Target="https://github.com/dirakkk/vitrine-support-meetup/tree/main/demo-ansible" TargetMode="External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8.png"/><Relationship Id="rId18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39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18" Type="http://schemas.openxmlformats.org/officeDocument/2006/relationships/image" Target="../media/image3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7.sv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image" Target="../media/image45.png"/><Relationship Id="rId19" Type="http://schemas.openxmlformats.org/officeDocument/2006/relationships/image" Target="../media/image47.png"/><Relationship Id="rId4" Type="http://schemas.openxmlformats.org/officeDocument/2006/relationships/image" Target="../media/image19.svg"/><Relationship Id="rId9" Type="http://schemas.openxmlformats.org/officeDocument/2006/relationships/image" Target="../media/image44.pn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108447" y="3074534"/>
            <a:ext cx="475160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400" b="1" dirty="0">
                <a:latin typeface="+mj-lt"/>
              </a:rPr>
              <a:t>Meetup : DEVOPS autour d’une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57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0FE2A-8F39-B2F8-5299-637DD1A4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Avec </a:t>
            </a:r>
            <a:r>
              <a:rPr lang="fr-FR" dirty="0" err="1"/>
              <a:t>Github</a:t>
            </a:r>
            <a:r>
              <a:rPr lang="fr-FR" dirty="0"/>
              <a:t> on doit utiliser les </a:t>
            </a:r>
            <a:r>
              <a:rPr lang="fr-FR" dirty="0" err="1"/>
              <a:t>GithubAction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168602-4668-B47E-096B-01E092B70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9" y="727390"/>
            <a:ext cx="9544049" cy="5530535"/>
          </a:xfrm>
        </p:spPr>
        <p:txBody>
          <a:bodyPr/>
          <a:lstStyle/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des scripts sont simplement situés dans le répertoire .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/workflows d’un repo,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lancera automatiquement.</a:t>
            </a:r>
            <a:b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 lancement sera effectué à chaque action utilisateur.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Chacun de ces scripts YML a vocation à rester simple, car il peut compter sur une grande liste d’outils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2FDA1B-E6A6-0384-B056-606A32824C1B}"/>
              </a:ext>
            </a:extLst>
          </p:cNvPr>
          <p:cNvSpPr txBox="1"/>
          <p:nvPr/>
        </p:nvSpPr>
        <p:spPr>
          <a:xfrm>
            <a:off x="228600" y="3258593"/>
            <a:ext cx="246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 déclencheur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125605E-BD8B-2AA6-D12A-17023791D790}"/>
              </a:ext>
            </a:extLst>
          </p:cNvPr>
          <p:cNvGrpSpPr/>
          <p:nvPr/>
        </p:nvGrpSpPr>
        <p:grpSpPr>
          <a:xfrm>
            <a:off x="9566433" y="1421784"/>
            <a:ext cx="2240216" cy="2240216"/>
            <a:chOff x="9566433" y="1136024"/>
            <a:chExt cx="2240216" cy="2240216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6B214203-807F-3CCB-EFF0-20795037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66433" y="1136024"/>
              <a:ext cx="2240216" cy="2240216"/>
            </a:xfrm>
            <a:prstGeom prst="rect">
              <a:avLst/>
            </a:prstGeom>
          </p:spPr>
        </p:pic>
        <p:pic>
          <p:nvPicPr>
            <p:cNvPr id="13" name="Image 12" descr="Une image contenant Graphique, clipart, conception&#10;&#10;Description générée automatiquement">
              <a:extLst>
                <a:ext uri="{FF2B5EF4-FFF2-40B4-BE49-F238E27FC236}">
                  <a16:creationId xmlns:a16="http://schemas.microsoft.com/office/drawing/2014/main" id="{F2EA1ED9-F5B5-A4E1-40B1-E2D789BD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60" y="1515871"/>
              <a:ext cx="1501562" cy="1480522"/>
            </a:xfrm>
            <a:prstGeom prst="rect">
              <a:avLst/>
            </a:prstGeom>
          </p:spPr>
        </p:pic>
      </p:grp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57D79B67-2733-CF23-C260-A2CB0D8376B0}"/>
              </a:ext>
            </a:extLst>
          </p:cNvPr>
          <p:cNvCxnSpPr>
            <a:cxnSpLocks/>
            <a:stCxn id="4" idx="1"/>
            <a:endCxn id="20" idx="0"/>
          </p:cNvCxnSpPr>
          <p:nvPr/>
        </p:nvCxnSpPr>
        <p:spPr>
          <a:xfrm rot="10800000" flipV="1">
            <a:off x="5385165" y="2541891"/>
            <a:ext cx="4181269" cy="271101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C2B668-99CB-BEB7-979F-724372B88987}"/>
              </a:ext>
            </a:extLst>
          </p:cNvPr>
          <p:cNvSpPr txBox="1"/>
          <p:nvPr/>
        </p:nvSpPr>
        <p:spPr>
          <a:xfrm>
            <a:off x="8167526" y="3909827"/>
            <a:ext cx="279781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 type de machine sur laquelle l’action va tourner</a:t>
            </a:r>
            <a:br>
              <a:rPr lang="fr-FR" dirty="0"/>
            </a:br>
            <a:r>
              <a:rPr lang="fr-FR" dirty="0"/>
              <a:t>C’est l’action Runner !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5DFC349-6DAE-B582-B206-0863F81D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97" y="2812993"/>
            <a:ext cx="4534533" cy="27340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E3E56C2-E873-1542-7413-49E02FCA7EB5}"/>
              </a:ext>
            </a:extLst>
          </p:cNvPr>
          <p:cNvSpPr txBox="1"/>
          <p:nvPr/>
        </p:nvSpPr>
        <p:spPr>
          <a:xfrm>
            <a:off x="1091578" y="4697546"/>
            <a:ext cx="139890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actions à déclencher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F57AFE4-2FFB-5CE3-CC0C-763841CB08D3}"/>
              </a:ext>
            </a:extLst>
          </p:cNvPr>
          <p:cNvCxnSpPr/>
          <p:nvPr/>
        </p:nvCxnSpPr>
        <p:spPr>
          <a:xfrm>
            <a:off x="6400800" y="4290144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98D06D-419D-D170-A3F0-BCB9084E6885}"/>
              </a:ext>
            </a:extLst>
          </p:cNvPr>
          <p:cNvCxnSpPr>
            <a:cxnSpLocks/>
          </p:cNvCxnSpPr>
          <p:nvPr/>
        </p:nvCxnSpPr>
        <p:spPr>
          <a:xfrm flipV="1">
            <a:off x="2490485" y="4928378"/>
            <a:ext cx="125482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0309ED0-74D8-EA2D-84AE-283EF3B58D28}"/>
              </a:ext>
            </a:extLst>
          </p:cNvPr>
          <p:cNvCxnSpPr>
            <a:stCxn id="7" idx="3"/>
          </p:cNvCxnSpPr>
          <p:nvPr/>
        </p:nvCxnSpPr>
        <p:spPr>
          <a:xfrm>
            <a:off x="2693700" y="3443259"/>
            <a:ext cx="5365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1CB87AE-2B67-C921-37D5-BE1C793C5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535960" y="5209864"/>
            <a:ext cx="240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les lib dans le cache ou les installe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859542" y="2899401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</a:t>
            </a:r>
            <a:br>
              <a:rPr lang="fr-FR" dirty="0"/>
            </a:br>
            <a:r>
              <a:rPr lang="fr-FR" dirty="0"/>
              <a:t>Compile 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620850" y="2219644"/>
            <a:ext cx="142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500979" y="1065583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</a:t>
            </a:r>
            <a:br>
              <a:rPr lang="fr-FR" dirty="0"/>
            </a:br>
            <a:r>
              <a:rPr lang="fr-FR" dirty="0"/>
              <a:t>(Re)</a:t>
            </a:r>
            <a:r>
              <a:rPr lang="fr-FR" dirty="0" err="1"/>
              <a:t>démmare</a:t>
            </a:r>
            <a:r>
              <a:rPr lang="fr-FR" dirty="0"/>
              <a:t> le serveur</a:t>
            </a:r>
          </a:p>
        </p:txBody>
      </p:sp>
      <p:pic>
        <p:nvPicPr>
          <p:cNvPr id="6" name="Image 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44A87610-0969-D181-4AD6-4F52C7486E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68" y="4967461"/>
            <a:ext cx="630609" cy="6306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8D568A-7F7A-49C6-A362-A6D90013E56E}"/>
              </a:ext>
            </a:extLst>
          </p:cNvPr>
          <p:cNvSpPr txBox="1"/>
          <p:nvPr/>
        </p:nvSpPr>
        <p:spPr>
          <a:xfrm>
            <a:off x="5627492" y="4784044"/>
            <a:ext cx="1362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</a:t>
            </a:r>
            <a:br>
              <a:rPr lang="fr-FR" dirty="0"/>
            </a:br>
            <a:r>
              <a:rPr lang="fr-FR" dirty="0"/>
              <a:t>Fixe la version de </a:t>
            </a:r>
            <a:r>
              <a:rPr lang="fr-FR" dirty="0" err="1"/>
              <a:t>NodeJs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63743-5F94-4835-74B0-1F56646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E5EB005-7D50-9749-2C63-65159D290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14" y="1123267"/>
            <a:ext cx="8045188" cy="4921071"/>
          </a:xfrm>
          <a:prstGeom prst="rect">
            <a:avLst/>
          </a:prstGeom>
        </p:spPr>
      </p:pic>
      <p:pic>
        <p:nvPicPr>
          <p:cNvPr id="10" name="Image 9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DDAB67AC-35C4-FF69-35D8-9B959E3BC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par composition de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3411" y="2477772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203" y="2477772"/>
            <a:ext cx="965195" cy="96519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64" y="3068335"/>
            <a:ext cx="1160261" cy="116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046198" y="2754249"/>
            <a:ext cx="637384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1948866" y="2807991"/>
            <a:ext cx="206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Création/fermeture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7529342" y="1064497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 de la clef du ticket Jira associé à la PR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8897329" y="2678775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582" y="1178405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6450967" y="553937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8802608" y="5518896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4832294" y="1261695"/>
            <a:ext cx="704511" cy="2333572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F62C0FC-BFDE-F0F0-FC91-8BA37F1005EB}"/>
              </a:ext>
            </a:extLst>
          </p:cNvPr>
          <p:cNvSpPr/>
          <p:nvPr/>
        </p:nvSpPr>
        <p:spPr>
          <a:xfrm>
            <a:off x="2514480" y="3444471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77B73C-AB35-2E52-B4CC-2A4D7D9721F5}"/>
              </a:ext>
            </a:extLst>
          </p:cNvPr>
          <p:cNvSpPr/>
          <p:nvPr/>
        </p:nvSpPr>
        <p:spPr>
          <a:xfrm>
            <a:off x="6546659" y="12133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4768F34-F886-BE62-C475-1B68C516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98" y="2649137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5556F74-B793-D0FD-7008-A240F26EF5E4}"/>
              </a:ext>
            </a:extLst>
          </p:cNvPr>
          <p:cNvSpPr/>
          <p:nvPr/>
        </p:nvSpPr>
        <p:spPr>
          <a:xfrm>
            <a:off x="6467242" y="2678775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754C062A-B9D6-1D69-0928-9E298DC77B48}"/>
              </a:ext>
            </a:extLst>
          </p:cNvPr>
          <p:cNvSpPr/>
          <p:nvPr/>
        </p:nvSpPr>
        <p:spPr>
          <a:xfrm flipV="1">
            <a:off x="4830188" y="3609159"/>
            <a:ext cx="704511" cy="2347585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CA3B1C9-DF39-B1AF-BD59-F39766BF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86" y="5432451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B45729B9-0767-F6A6-8F32-6ED93D805D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92" y="5220965"/>
            <a:ext cx="965195" cy="965195"/>
          </a:xfrm>
          <a:prstGeom prst="rect">
            <a:avLst/>
          </a:prstGeom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5EC33FB6-0799-BDBD-80ED-2734622F4692}"/>
              </a:ext>
            </a:extLst>
          </p:cNvPr>
          <p:cNvSpPr/>
          <p:nvPr/>
        </p:nvSpPr>
        <p:spPr>
          <a:xfrm>
            <a:off x="5041320" y="4224981"/>
            <a:ext cx="637384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E119BF1-6A0B-D388-BF07-52066DF99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218" y="4087512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95BA0E66-D89B-9EFF-BAA8-B41BBE877D67}"/>
              </a:ext>
            </a:extLst>
          </p:cNvPr>
          <p:cNvSpPr/>
          <p:nvPr/>
        </p:nvSpPr>
        <p:spPr>
          <a:xfrm>
            <a:off x="6473389" y="4196519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D47A2FA-9E27-35FC-3C7F-30C653F5B035}"/>
              </a:ext>
            </a:extLst>
          </p:cNvPr>
          <p:cNvSpPr txBox="1"/>
          <p:nvPr/>
        </p:nvSpPr>
        <p:spPr>
          <a:xfrm>
            <a:off x="7476310" y="4087512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8A9C2-1991-1317-0097-FC947EFF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 pour la synchro JIRA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FFC621-F088-DB36-3B2F-C7905A77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358" y="1034481"/>
            <a:ext cx="4458322" cy="5068007"/>
          </a:xfrm>
          <a:prstGeom prst="rect">
            <a:avLst/>
          </a:prstGeom>
        </p:spPr>
      </p:pic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6054DEC-7B55-2673-C813-DAA5FFBE8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C59D18-1951-A950-A2FB-80162489EB31}"/>
              </a:ext>
            </a:extLst>
          </p:cNvPr>
          <p:cNvSpPr txBox="1"/>
          <p:nvPr/>
        </p:nvSpPr>
        <p:spPr>
          <a:xfrm>
            <a:off x="496636" y="5474975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666E452-135C-6C07-F06B-B070C6404077}"/>
              </a:ext>
            </a:extLst>
          </p:cNvPr>
          <p:cNvSpPr txBox="1"/>
          <p:nvPr/>
        </p:nvSpPr>
        <p:spPr>
          <a:xfrm>
            <a:off x="8381694" y="2786371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 de la clef du ticket Jira associé à la PR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A34E05-602C-6F21-1F48-F86CCC579080}"/>
              </a:ext>
            </a:extLst>
          </p:cNvPr>
          <p:cNvSpPr txBox="1"/>
          <p:nvPr/>
        </p:nvSpPr>
        <p:spPr>
          <a:xfrm>
            <a:off x="261258" y="2321988"/>
            <a:ext cx="30048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L’action va tourner</a:t>
            </a:r>
            <a:br>
              <a:rPr lang="fr-FR" dirty="0"/>
            </a:br>
            <a:r>
              <a:rPr lang="fr-FR" dirty="0"/>
              <a:t>sur une VM du serveur </a:t>
            </a:r>
            <a:r>
              <a:rPr lang="fr-FR" dirty="0" err="1"/>
              <a:t>Github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5791F44-3E5B-B64A-06E7-1BF4C045C506}"/>
              </a:ext>
            </a:extLst>
          </p:cNvPr>
          <p:cNvCxnSpPr/>
          <p:nvPr/>
        </p:nvCxnSpPr>
        <p:spPr>
          <a:xfrm flipH="1">
            <a:off x="3266144" y="2728686"/>
            <a:ext cx="8123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00E4B3F-4310-FE75-38D4-2866B7202086}"/>
              </a:ext>
            </a:extLst>
          </p:cNvPr>
          <p:cNvCxnSpPr>
            <a:cxnSpLocks/>
          </p:cNvCxnSpPr>
          <p:nvPr/>
        </p:nvCxnSpPr>
        <p:spPr>
          <a:xfrm flipH="1">
            <a:off x="7460343" y="3109536"/>
            <a:ext cx="9213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0ECD08E-555B-B475-3AF5-2FA614D8C356}"/>
              </a:ext>
            </a:extLst>
          </p:cNvPr>
          <p:cNvSpPr txBox="1"/>
          <p:nvPr/>
        </p:nvSpPr>
        <p:spPr>
          <a:xfrm>
            <a:off x="696758" y="3944648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61A701D-D050-E78D-B812-9DD30CAD0CBA}"/>
              </a:ext>
            </a:extLst>
          </p:cNvPr>
          <p:cNvCxnSpPr>
            <a:cxnSpLocks/>
          </p:cNvCxnSpPr>
          <p:nvPr/>
        </p:nvCxnSpPr>
        <p:spPr>
          <a:xfrm flipH="1">
            <a:off x="2883988" y="4129314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36B3DEF-EEEE-1C93-738D-1CA65A5D093B}"/>
              </a:ext>
            </a:extLst>
          </p:cNvPr>
          <p:cNvCxnSpPr>
            <a:cxnSpLocks/>
          </p:cNvCxnSpPr>
          <p:nvPr/>
        </p:nvCxnSpPr>
        <p:spPr>
          <a:xfrm flipH="1">
            <a:off x="3075066" y="5659641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0859917B-54EF-8CB6-0E32-8492310B625C}"/>
              </a:ext>
            </a:extLst>
          </p:cNvPr>
          <p:cNvSpPr txBox="1"/>
          <p:nvPr/>
        </p:nvSpPr>
        <p:spPr>
          <a:xfrm>
            <a:off x="8584894" y="4828644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A0E4398-7E71-D6D8-1E77-6ADB0CFC8572}"/>
              </a:ext>
            </a:extLst>
          </p:cNvPr>
          <p:cNvCxnSpPr>
            <a:cxnSpLocks/>
          </p:cNvCxnSpPr>
          <p:nvPr/>
        </p:nvCxnSpPr>
        <p:spPr>
          <a:xfrm flipH="1">
            <a:off x="7390368" y="5151809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862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1E4D95-0505-78C2-23F9-DA95C695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de la transition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318EBF-3E97-94A7-BAB8-C6074790C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fr-FR" dirty="0"/>
            </a:br>
            <a:br>
              <a:rPr lang="fr-FR" dirty="0"/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Aller sur le sprint du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Meetup</a:t>
            </a:r>
            <a:endParaRPr lang="fr-FR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b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Créer un ticket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Faire une branche puis une PR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Merge la PR 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Regarder le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worflow</a:t>
            </a:r>
            <a:endParaRPr lang="fr-FR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61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C9CAB2-79A0-BFB9-1B43-D572D252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 heure et 2 objectifs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FCE620-0C67-BC48-42BD-5522D937C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1"/>
            <a:ext cx="7980172" cy="4649282"/>
          </a:xfrm>
        </p:spPr>
        <p:txBody>
          <a:bodyPr/>
          <a:lstStyle/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Un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meetup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qui a </a:t>
            </a:r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juste une heure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pour atteindre </a:t>
            </a:r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2 objectifs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:</a:t>
            </a: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-Rappeler ce qu’est le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</a:t>
            </a: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-Montrer  des outils simples et puissants pour décupler votre productivité</a:t>
            </a:r>
            <a:b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Alors on ne va pas perdre de Temps …..</a:t>
            </a:r>
          </a:p>
          <a:p>
            <a:endParaRPr lang="fr-FR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4B4A7464-1FA0-9E81-B87C-F5C864AD9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9279" y="3312831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3D453E90-B7B0-9722-B8DC-8105AAC7F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1743" y="4504034"/>
            <a:ext cx="1996488" cy="1996488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87B78EA7-C46E-256A-70EB-0FD378F8D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93213" y="1847785"/>
            <a:ext cx="1452348" cy="1452348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6A175649-CC19-2080-2D6D-22EAB12D0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96943" y="1986876"/>
            <a:ext cx="2240216" cy="22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43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5707" y="3648472"/>
            <a:ext cx="1868455" cy="1868455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1743" y="4504034"/>
            <a:ext cx="1996488" cy="1996488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07817" y="110761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444909" y="1329590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Tout d’abord …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sociétés que sont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de nous donner cette tribune 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technologies , elles s’honorent et surtout elles honorent leurs collaborateurs, c’est-à-dire nous tous …..</a:t>
            </a: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tx2"/>
                </a:solidFill>
                <a:latin typeface="Inter" panose="02000503000000020004" pitchFamily="50" charset="0"/>
              </a:rPr>
              <a:t>Pourquoi ces chiffres sont là ?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3E26197-E946-D063-93ED-0ABA252628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9395" y="1045954"/>
            <a:ext cx="2240216" cy="2240216"/>
          </a:xfrm>
          <a:prstGeom prst="rect">
            <a:avLst/>
          </a:prstGeom>
        </p:spPr>
      </p:pic>
      <p:pic>
        <p:nvPicPr>
          <p:cNvPr id="6" name="Graphique 6">
            <a:extLst>
              <a:ext uri="{FF2B5EF4-FFF2-40B4-BE49-F238E27FC236}">
                <a16:creationId xmlns:a16="http://schemas.microsoft.com/office/drawing/2014/main" id="{8DB2E064-0B1C-D40B-11B4-5FA1F64FE9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96943" y="1986876"/>
            <a:ext cx="2240216" cy="2240216"/>
          </a:xfrm>
          <a:prstGeom prst="rect">
            <a:avLst/>
          </a:prstGeom>
        </p:spPr>
      </p:pic>
      <p:sp>
        <p:nvSpPr>
          <p:cNvPr id="7" name="ZoneTexte 11">
            <a:extLst>
              <a:ext uri="{FF2B5EF4-FFF2-40B4-BE49-F238E27FC236}">
                <a16:creationId xmlns:a16="http://schemas.microsoft.com/office/drawing/2014/main" id="{84691D6C-211C-242A-7073-2466F106CCD9}"/>
              </a:ext>
            </a:extLst>
          </p:cNvPr>
          <p:cNvSpPr txBox="1"/>
          <p:nvPr/>
        </p:nvSpPr>
        <p:spPr>
          <a:xfrm>
            <a:off x="10281618" y="2941193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CB5F1039-D149-7DEF-BE06-4C98686E9042}"/>
              </a:ext>
            </a:extLst>
          </p:cNvPr>
          <p:cNvSpPr txBox="1"/>
          <p:nvPr/>
        </p:nvSpPr>
        <p:spPr>
          <a:xfrm>
            <a:off x="8359633" y="19845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9" name="Graphique 33" descr="Mille avec un remplissage uni">
            <a:extLst>
              <a:ext uri="{FF2B5EF4-FFF2-40B4-BE49-F238E27FC236}">
                <a16:creationId xmlns:a16="http://schemas.microsoft.com/office/drawing/2014/main" id="{ADDC7470-24FB-4158-B494-D470C0D11C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19387" y="1526828"/>
            <a:ext cx="530545" cy="530545"/>
          </a:xfrm>
          <a:prstGeom prst="rect">
            <a:avLst/>
          </a:prstGeom>
        </p:spPr>
      </p:pic>
      <p:pic>
        <p:nvPicPr>
          <p:cNvPr id="10" name="Graphique 34" descr="Public cible avec un remplissage uni">
            <a:extLst>
              <a:ext uri="{FF2B5EF4-FFF2-40B4-BE49-F238E27FC236}">
                <a16:creationId xmlns:a16="http://schemas.microsoft.com/office/drawing/2014/main" id="{948886B0-E9B9-7D5B-22D3-DCD65775E5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30145" y="2490448"/>
            <a:ext cx="571122" cy="571122"/>
          </a:xfrm>
          <a:prstGeom prst="rect">
            <a:avLst/>
          </a:prstGeom>
        </p:spPr>
      </p:pic>
      <p:sp>
        <p:nvSpPr>
          <p:cNvPr id="11" name="ZoneTexte 36">
            <a:extLst>
              <a:ext uri="{FF2B5EF4-FFF2-40B4-BE49-F238E27FC236}">
                <a16:creationId xmlns:a16="http://schemas.microsoft.com/office/drawing/2014/main" id="{8E7C5858-A0B2-2102-10C9-DB79AAB3F860}"/>
              </a:ext>
            </a:extLst>
          </p:cNvPr>
          <p:cNvSpPr txBox="1"/>
          <p:nvPr/>
        </p:nvSpPr>
        <p:spPr>
          <a:xfrm>
            <a:off x="8586143" y="192525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2" name="ZoneTexte 37">
            <a:extLst>
              <a:ext uri="{FF2B5EF4-FFF2-40B4-BE49-F238E27FC236}">
                <a16:creationId xmlns:a16="http://schemas.microsoft.com/office/drawing/2014/main" id="{1AEF77F1-0868-ED4D-CF44-1ADBC3010C18}"/>
              </a:ext>
            </a:extLst>
          </p:cNvPr>
          <p:cNvSpPr txBox="1"/>
          <p:nvPr/>
        </p:nvSpPr>
        <p:spPr>
          <a:xfrm>
            <a:off x="10413691" y="291917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6" name="ZoneTexte 11">
            <a:extLst>
              <a:ext uri="{FF2B5EF4-FFF2-40B4-BE49-F238E27FC236}">
                <a16:creationId xmlns:a16="http://schemas.microsoft.com/office/drawing/2014/main" id="{E793365F-65E5-5D93-E25D-0B6831E5E905}"/>
              </a:ext>
            </a:extLst>
          </p:cNvPr>
          <p:cNvSpPr txBox="1"/>
          <p:nvPr/>
        </p:nvSpPr>
        <p:spPr>
          <a:xfrm>
            <a:off x="9855966" y="5061705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CBBB6253-4558-E4F2-4195-2A664EE12A5B}"/>
              </a:ext>
            </a:extLst>
          </p:cNvPr>
          <p:cNvSpPr txBox="1"/>
          <p:nvPr/>
        </p:nvSpPr>
        <p:spPr>
          <a:xfrm>
            <a:off x="8138075" y="4271650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40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2023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41926A5-790C-3390-6A06-933923EA28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05914" y="1187908"/>
            <a:ext cx="1931245" cy="576258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8EBD3C9-D961-BB36-DD56-A13B026C7E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711" y="5655398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395991" y="730504"/>
            <a:ext cx="7449118" cy="570179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Faire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c’est produire du code particulier.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Particulier car il ne fait pas partie de l’application , mais il permet aux développeurs d’avancer plus  rapidement et avec une meilleure qualité.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Auparavant c’était essentiellement des outils maintenus par les opérationnels, comme le système ou l’exploitation.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Mais les outils se sont multipliés et améliorés, devenant pilotables par des scripts que les développeurs on pu s’approprier.</a:t>
            </a:r>
          </a:p>
          <a:p>
            <a:pPr marL="0" indent="0">
              <a:buNone/>
            </a:pP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Gagnant en autonomie, le développeur peut agir  pour rendre son travail plus efficace.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L’intérêt d’investir dans du code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se calcule.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Il est rentable pour une tâche fortement récurrente , facilement automatisable et qui touche de nombres membre de l’équipe.</a:t>
            </a: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1B149-76F1-C2FF-50C7-F8F88666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7025683" cy="714693"/>
          </a:xfrm>
        </p:spPr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Devops</a:t>
            </a:r>
            <a:r>
              <a:rPr lang="fr-FR" dirty="0"/>
              <a:t> comme l’agilité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6031D5-0E7E-6860-6D97-A78219074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7478879" cy="5686109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Les outils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n’ont pas cessé de progresser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Et maintenant un script de quelques lignes peut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Créer un serveur, le façonner et le répliquer à loisirs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Un autre peu détecter des failles de sécurité lors de la compilation.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Ou encore corriger une mauvaise indentation à la volée</a:t>
            </a:r>
          </a:p>
          <a:p>
            <a:pPr marL="342900" indent="-342900">
              <a:buFontTx/>
              <a:buChar char="-"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D’un point de vue organisationnel , ces nouveaux outils appellent la collaboration entre les Dev et les Ops.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Plus le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avance plus leurs compétences se chevauchent</a:t>
            </a:r>
          </a:p>
          <a:p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A l’image de l’agilité , c’est un rapprochement bénéfique pour une entreprise , car elle réduit les difficultés de communication entre des équipes séparées.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8C439120-D631-9C95-4649-80DDE498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E2558AF1-27CD-0A88-EF52-CAC2477F0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D2EA905-56FC-8099-62E7-B0D490356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pic>
        <p:nvPicPr>
          <p:cNvPr id="10" name="Graphique 6">
            <a:extLst>
              <a:ext uri="{FF2B5EF4-FFF2-40B4-BE49-F238E27FC236}">
                <a16:creationId xmlns:a16="http://schemas.microsoft.com/office/drawing/2014/main" id="{E7E0B2EF-3627-B36F-E71D-686B76F42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6943" y="2084412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5BD767E3-AD01-A3B8-D562-13861224FD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EAA9AB1B-15FC-3107-9CD6-8F82977231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20" name="Image 1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106" y="2491973"/>
            <a:ext cx="1537889" cy="1537889"/>
          </a:xfrm>
          <a:prstGeom prst="rect">
            <a:avLst/>
          </a:prstGeom>
        </p:spPr>
      </p:pic>
      <p:pic>
        <p:nvPicPr>
          <p:cNvPr id="22" name="Image 21" descr="Une image contenant orange, triangle, Graphique, Caractère coloré&#10;&#10;Description générée automatiquement">
            <a:extLst>
              <a:ext uri="{FF2B5EF4-FFF2-40B4-BE49-F238E27FC236}">
                <a16:creationId xmlns:a16="http://schemas.microsoft.com/office/drawing/2014/main" id="{BBE16973-12E1-D550-63B1-522B75BCB8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42" y="1383830"/>
            <a:ext cx="1636889" cy="163688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7CD7747-265D-A66A-409B-A39BB66AAE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74542" y="3536655"/>
            <a:ext cx="1645696" cy="1645696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9B99570D-7095-8330-B525-E3B26550D0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93746" y="4246530"/>
            <a:ext cx="1979954" cy="1979954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387B154-49A1-1337-7B2C-07FB00E64A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2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2E94C8-4384-8D8E-B858-5BCEF5148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Démos pour le DevOps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37A6C5C-F3AB-F6D0-F78D-360D334A93E3}"/>
              </a:ext>
            </a:extLst>
          </p:cNvPr>
          <p:cNvSpPr txBox="1"/>
          <p:nvPr/>
        </p:nvSpPr>
        <p:spPr>
          <a:xfrm>
            <a:off x="571363" y="1258505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Comprendre le DevOps : l’exemple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3805D4E-EBDA-686C-307B-50B4558F90B3}"/>
              </a:ext>
            </a:extLst>
          </p:cNvPr>
          <p:cNvSpPr txBox="1"/>
          <p:nvPr/>
        </p:nvSpPr>
        <p:spPr>
          <a:xfrm>
            <a:off x="571363" y="2976286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Comprendre le DevOps : l’exemple de l’Infrastructure as Code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928A4B-8F0F-9B8A-906A-AB253FF7A0DA}"/>
              </a:ext>
            </a:extLst>
          </p:cNvPr>
          <p:cNvSpPr txBox="1"/>
          <p:nvPr/>
        </p:nvSpPr>
        <p:spPr>
          <a:xfrm>
            <a:off x="944827" y="1683465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CI/CD sans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, et la problématique des équipes Forge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2"/>
              </a:rPr>
              <a:t>démo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B47878-C4E6-4A30-43B6-0AE8EFF8E132}"/>
              </a:ext>
            </a:extLst>
          </p:cNvPr>
          <p:cNvSpPr txBox="1"/>
          <p:nvPr/>
        </p:nvSpPr>
        <p:spPr>
          <a:xfrm>
            <a:off x="944827" y="2211717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CI/CD avec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3"/>
              </a:rPr>
              <a:t>démo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512995-74BE-F8C7-B41D-F04C6F085105}"/>
              </a:ext>
            </a:extLst>
          </p:cNvPr>
          <p:cNvSpPr txBox="1"/>
          <p:nvPr/>
        </p:nvSpPr>
        <p:spPr>
          <a:xfrm>
            <a:off x="944827" y="3625360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L’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IaC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avec Ansible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4"/>
              </a:rPr>
              <a:t>live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4"/>
              </a:rPr>
              <a:t>coding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9" name="Image 8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EE1901D-11C2-F1A4-09EE-AF17E282A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8F49F8CF-0700-F700-625A-3A518EA7D6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9279" y="2766919"/>
            <a:ext cx="2240216" cy="2240216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3D175A45-D701-20D8-5633-85D33CAC58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1743" y="4504034"/>
            <a:ext cx="1996488" cy="1996488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A38DBCB4-6F39-7DE9-C219-B3FD65A372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93213" y="801298"/>
            <a:ext cx="1452348" cy="1452348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5EE35F7A-0EC0-225C-0BA7-46D3A3FAF9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58755" y="1536899"/>
            <a:ext cx="2240216" cy="224021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9F4DF38-5598-353E-EC36-FC77D444F381}"/>
              </a:ext>
            </a:extLst>
          </p:cNvPr>
          <p:cNvSpPr txBox="1"/>
          <p:nvPr/>
        </p:nvSpPr>
        <p:spPr>
          <a:xfrm>
            <a:off x="411289" y="4745187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La suite , </a:t>
            </a:r>
            <a:r>
              <a:rPr lang="fr-FR" sz="200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se servir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pour montrer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EF323D5-B013-90B9-5E21-F1640A0A2E48}"/>
              </a:ext>
            </a:extLst>
          </p:cNvPr>
          <p:cNvSpPr txBox="1"/>
          <p:nvPr/>
        </p:nvSpPr>
        <p:spPr>
          <a:xfrm>
            <a:off x="1038104" y="5216502"/>
            <a:ext cx="84080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L’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IaC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monte la machine cible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La machine cible s’automatise avec les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Github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actions </a:t>
            </a:r>
          </a:p>
        </p:txBody>
      </p:sp>
    </p:spTree>
    <p:extLst>
      <p:ext uri="{BB962C8B-B14F-4D97-AF65-F5344CB8AC3E}">
        <p14:creationId xmlns:p14="http://schemas.microsoft.com/office/powerpoint/2010/main" val="2975180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Ansible pour bâtir la machine cible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54" y="2945606"/>
            <a:ext cx="1993868" cy="15763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D03C5F-6633-E067-E95B-67A62C98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18" y="3362323"/>
            <a:ext cx="855754" cy="62212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1082259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BA64A50-50EC-EB17-2E1F-01D29E6E1CDA}"/>
              </a:ext>
            </a:extLst>
          </p:cNvPr>
          <p:cNvSpPr/>
          <p:nvPr/>
        </p:nvSpPr>
        <p:spPr>
          <a:xfrm rot="5400000">
            <a:off x="2666071" y="2434458"/>
            <a:ext cx="78894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1511DF-9024-F23B-A7B2-6901F3DB05D2}"/>
              </a:ext>
            </a:extLst>
          </p:cNvPr>
          <p:cNvSpPr txBox="1"/>
          <p:nvPr/>
        </p:nvSpPr>
        <p:spPr>
          <a:xfrm>
            <a:off x="3336256" y="2262768"/>
            <a:ext cx="211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0.Il récupère la Clef de l’action Runner 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458780" y="183171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1.Installation de l’action Runner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255163" y="540402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2.Il crée les </a:t>
            </a:r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91755" y="366128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6.Installation du Firewall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B6BCAE3-6CB8-4EAD-DDC2-A8391AD0A518}"/>
              </a:ext>
            </a:extLst>
          </p:cNvPr>
          <p:cNvSpPr txBox="1"/>
          <p:nvPr/>
        </p:nvSpPr>
        <p:spPr>
          <a:xfrm>
            <a:off x="241002" y="3989942"/>
            <a:ext cx="123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Scripts </a:t>
            </a:r>
            <a:r>
              <a:rPr lang="fr-FR" dirty="0" err="1"/>
              <a:t>yml</a:t>
            </a:r>
            <a:r>
              <a:rPr lang="fr-FR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203147" y="113080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5.Installation d’un 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141949" y="483978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3.Installation de Node et </a:t>
            </a:r>
            <a:r>
              <a:rPr lang="fr-FR" dirty="0" err="1"/>
              <a:t>Npm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131D8C-62ED-8041-D9BA-26E751A7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puissance des scripts Ansible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251C7A-DEE1-BC7A-17F2-02D0041A2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28418"/>
            <a:ext cx="6258798" cy="44011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768B70A-BE2C-67F8-311D-453EEC37B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122" y="828312"/>
            <a:ext cx="5258534" cy="24006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81ACB86-9732-DE3C-1DBC-887FE1AAD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122" y="3429000"/>
            <a:ext cx="4191585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44660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5306</TotalTime>
  <Words>1356</Words>
  <Application>Microsoft Office PowerPoint</Application>
  <PresentationFormat>Grand écran</PresentationFormat>
  <Paragraphs>161</Paragraphs>
  <Slides>16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5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Catamania 2025</vt:lpstr>
      <vt:lpstr>Présentation PowerPoint</vt:lpstr>
      <vt:lpstr>1 heure et 2 objectifs</vt:lpstr>
      <vt:lpstr>Remerciements</vt:lpstr>
      <vt:lpstr>Principes et apports du devops</vt:lpstr>
      <vt:lpstr>Le Devops comme l’agilité ?</vt:lpstr>
      <vt:lpstr>Démos pour le DevOps</vt:lpstr>
      <vt:lpstr>Ansible pour bâtir la machine cible</vt:lpstr>
      <vt:lpstr>IaC sur cloud DigitalOcean (Iaas) </vt:lpstr>
      <vt:lpstr>La puissance des scripts Ansible</vt:lpstr>
      <vt:lpstr>Avec Github on doit utiliser les GithubAction</vt:lpstr>
      <vt:lpstr>Dev build and Deploy : les githubActions à la manœuvre </vt:lpstr>
      <vt:lpstr>Une vue un peu simplifiée de notre Github action</vt:lpstr>
      <vt:lpstr>Suivi automatique de JIRA par composition de githubActions</vt:lpstr>
      <vt:lpstr>Une vue un peu simplifiée de notre Github action pour la synchro JIRA</vt:lpstr>
      <vt:lpstr>Demo de la transition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50</cp:revision>
  <dcterms:created xsi:type="dcterms:W3CDTF">2024-11-27T08:46:35Z</dcterms:created>
  <dcterms:modified xsi:type="dcterms:W3CDTF">2025-01-27T17:40:33Z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